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3.jpg" ContentType="image/jpeg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65" r:id="rId14"/>
    <p:sldId id="266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689371-E327-4855-B895-41692B40CC68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918009-A737-4285-A372-BA1F6EB40BEF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4IYt5Z3eC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AU" dirty="0" smtClean="0">
                <a:latin typeface="Arial monospaced for SAP" panose="020B0609020202030204" pitchFamily="49" charset="0"/>
              </a:rPr>
              <a:t>Veterinarians</a:t>
            </a:r>
            <a:endParaRPr lang="en-AU" dirty="0">
              <a:latin typeface="Arial monospaced for SAP" panose="020B0609020202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52936"/>
            <a:ext cx="5712179" cy="2407686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/>
              <a:t>are</a:t>
            </a:r>
          </a:p>
          <a:p>
            <a:pPr algn="l"/>
            <a:r>
              <a:rPr lang="en-AU" sz="3600" b="1" dirty="0" smtClean="0"/>
              <a:t>Microorganism </a:t>
            </a:r>
          </a:p>
          <a:p>
            <a:pPr algn="l"/>
            <a:r>
              <a:rPr lang="en-AU" sz="3600" b="1" dirty="0" smtClean="0"/>
              <a:t>Detectives</a:t>
            </a:r>
            <a:endParaRPr lang="en-AU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7000"/>
            <a:ext cx="2377765" cy="28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next??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2999350" cy="3846849"/>
          </a:xfrm>
        </p:spPr>
      </p:pic>
    </p:spTree>
    <p:extLst>
      <p:ext uri="{BB962C8B-B14F-4D97-AF65-F5344CB8AC3E}">
        <p14:creationId xmlns:p14="http://schemas.microsoft.com/office/powerpoint/2010/main" val="39336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Test 1. How can we look on the inside?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551575" cy="3285207"/>
          </a:xfrm>
        </p:spPr>
      </p:pic>
    </p:spTree>
    <p:extLst>
      <p:ext uri="{BB962C8B-B14F-4D97-AF65-F5344CB8AC3E}">
        <p14:creationId xmlns:p14="http://schemas.microsoft.com/office/powerpoint/2010/main" val="17625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different?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21926"/>
            <a:ext cx="3843225" cy="2166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101352"/>
            <a:ext cx="3240360" cy="2407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3736" y="4754046"/>
            <a:ext cx="57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Normal cat chest x-ray		      Loki chest x-ray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445224"/>
            <a:ext cx="6986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Lung disease – less air,  inflammation and pus - YUK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887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test can we do next?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19257"/>
            <a:ext cx="63278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 smtClean="0"/>
              <a:t>Blood test</a:t>
            </a:r>
            <a:endParaRPr lang="en-AU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349220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43" y="906892"/>
            <a:ext cx="5544077" cy="418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5089266"/>
            <a:ext cx="400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Viral PCR: Feline Herpes Virus: negative</a:t>
            </a:r>
          </a:p>
          <a:p>
            <a:r>
              <a:rPr lang="en-AU" dirty="0" smtClean="0"/>
              <a:t>Fungal PCR: Cryptococcus: negative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2348880"/>
            <a:ext cx="19442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Eosinophils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60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And – one last test…</a:t>
            </a:r>
            <a:endParaRPr lang="en-A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58" y="2204864"/>
            <a:ext cx="358902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13" y="3501008"/>
            <a:ext cx="2735435" cy="23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8" y="3082652"/>
            <a:ext cx="1556792" cy="1556792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1619672" y="1700808"/>
            <a:ext cx="3528392" cy="2160240"/>
          </a:xfrm>
          <a:prstGeom prst="arc">
            <a:avLst>
              <a:gd name="adj1" fmla="val 10657840"/>
              <a:gd name="adj2" fmla="val 193182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211960" y="1700808"/>
            <a:ext cx="432048" cy="36004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7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your diagnosis?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2"/>
            <a:ext cx="2314849" cy="18310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cap="all" dirty="0" smtClean="0"/>
              <a:t>Bacteria ?</a:t>
            </a:r>
            <a:r>
              <a:rPr lang="en-AU" dirty="0" smtClean="0"/>
              <a:t>– Loki had two lots of antibiotics and it didn’t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cap="all" dirty="0" smtClean="0"/>
              <a:t>Virus ? </a:t>
            </a:r>
            <a:r>
              <a:rPr lang="en-AU" dirty="0" smtClean="0"/>
              <a:t>– blood test was negative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cap="all" dirty="0" smtClean="0"/>
              <a:t>Fungus ? </a:t>
            </a:r>
            <a:r>
              <a:rPr lang="en-AU" dirty="0" smtClean="0"/>
              <a:t>– blood test was negative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cap="all" dirty="0" smtClean="0"/>
              <a:t>Lungworm</a:t>
            </a:r>
            <a:r>
              <a:rPr lang="en-AU" dirty="0" smtClean="0"/>
              <a:t> – larvae seen from poo sample</a:t>
            </a:r>
            <a:endParaRPr lang="en-AU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Aelurostrongylus</a:t>
            </a:r>
            <a:r>
              <a:rPr lang="en-AU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AU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abstrusis</a:t>
            </a:r>
            <a:endParaRPr lang="en-AU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Well done Microbe Detectives!</a:t>
            </a:r>
            <a:endParaRPr lang="en-AU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Treatment – which medicine?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46648" cy="37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Let’s have a look inside a slug!</a:t>
            </a:r>
            <a:br>
              <a:rPr lang="en-AU" dirty="0" smtClean="0"/>
            </a:br>
            <a:r>
              <a:rPr lang="en-AU" sz="3100" dirty="0" smtClean="0"/>
              <a:t>See if we can find any lungworm larvae</a:t>
            </a:r>
            <a:endParaRPr lang="en-AU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6884" r="15515" b="7756"/>
          <a:stretch/>
        </p:blipFill>
        <p:spPr bwMode="auto">
          <a:xfrm>
            <a:off x="1547664" y="2002505"/>
            <a:ext cx="2743803" cy="19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72" y="1988840"/>
            <a:ext cx="2736303" cy="20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68726"/>
            <a:ext cx="2647336" cy="19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72" y="4181686"/>
            <a:ext cx="2971677" cy="18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2375"/>
            <a:ext cx="5904656" cy="38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052736"/>
            <a:ext cx="603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Draw a picture of your slug in your science book, </a:t>
            </a:r>
          </a:p>
          <a:p>
            <a:r>
              <a:rPr lang="en-AU" sz="2000" dirty="0"/>
              <a:t>a</a:t>
            </a:r>
            <a:r>
              <a:rPr lang="en-AU" sz="2000" dirty="0" smtClean="0"/>
              <a:t>nd don’t forget to glue in your patient history sheet!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839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 – you are the Vet…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221088"/>
            <a:ext cx="5989280" cy="15019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 smtClean="0"/>
              <a:t>Loki has a nasty cough!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/>
              <a:t>You must use your detective skills to work out what is making him sick…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2997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763777" y="1259185"/>
            <a:ext cx="2429500" cy="1503037"/>
          </a:xfrm>
        </p:spPr>
        <p:txBody>
          <a:bodyPr anchor="t">
            <a:normAutofit fontScale="90000"/>
          </a:bodyPr>
          <a:lstStyle/>
          <a:p>
            <a:r>
              <a:rPr lang="en-AU" sz="2800" dirty="0" smtClean="0"/>
              <a:t>What is micro?</a:t>
            </a:r>
            <a:br>
              <a:rPr lang="en-AU" sz="2800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       </a:t>
            </a:r>
            <a:r>
              <a:rPr lang="en-AU" sz="3600" dirty="0" smtClean="0"/>
              <a:t>µm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dirty="0" smtClean="0"/>
              <a:t>Who are the suspects making Loki sick?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Hairballs?</a:t>
            </a:r>
          </a:p>
          <a:p>
            <a:r>
              <a:rPr lang="en-AU" dirty="0" smtClean="0"/>
              <a:t>Asthma?</a:t>
            </a:r>
          </a:p>
          <a:p>
            <a:r>
              <a:rPr lang="en-AU" dirty="0" smtClean="0"/>
              <a:t>Cancer?</a:t>
            </a:r>
          </a:p>
          <a:p>
            <a:r>
              <a:rPr lang="en-AU" dirty="0" smtClean="0"/>
              <a:t>Or- an infection with a microorganism?</a:t>
            </a:r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How will you work it out?</a:t>
            </a:r>
          </a:p>
          <a:p>
            <a:pPr marL="0" indent="0">
              <a:buNone/>
            </a:pPr>
            <a:r>
              <a:rPr lang="en-AU" sz="2000" dirty="0" smtClean="0"/>
              <a:t>What questions will you ask?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1446" y="4004355"/>
            <a:ext cx="3048891" cy="1719764"/>
          </a:xfrm>
        </p:spPr>
        <p:txBody>
          <a:bodyPr>
            <a:normAutofit lnSpcReduction="10000"/>
          </a:bodyPr>
          <a:lstStyle/>
          <a:p>
            <a:endParaRPr lang="en-AU" sz="2400" dirty="0" smtClean="0"/>
          </a:p>
          <a:p>
            <a:r>
              <a:rPr lang="en-AU" sz="2400" dirty="0" smtClean="0"/>
              <a:t>1000mm = 1m</a:t>
            </a:r>
          </a:p>
          <a:p>
            <a:r>
              <a:rPr lang="en-AU" sz="2400" dirty="0" smtClean="0"/>
              <a:t>1000µm  = 1mm</a:t>
            </a:r>
            <a:endParaRPr lang="en-AU" sz="2400" dirty="0"/>
          </a:p>
          <a:p>
            <a:r>
              <a:rPr lang="en-AU" sz="2400" dirty="0" smtClean="0"/>
              <a:t>That’s really small!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682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Suspect Microbe No. 1 :</a:t>
            </a:r>
            <a:br>
              <a:rPr lang="en-AU" dirty="0" smtClean="0"/>
            </a:br>
            <a:r>
              <a:rPr lang="en-AU" dirty="0" smtClean="0"/>
              <a:t>The Virus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Really, really  small – electron microscope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Can only grow and multiply inside living </a:t>
            </a:r>
            <a:r>
              <a:rPr lang="en-AU" dirty="0" smtClean="0"/>
              <a:t>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Vaccinations exist for some viral diseases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2687960" cy="215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4005064"/>
            <a:ext cx="33812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Feline Herpes Virus</a:t>
            </a:r>
          </a:p>
          <a:p>
            <a:endParaRPr lang="en-AU" sz="2000" dirty="0" smtClean="0"/>
          </a:p>
          <a:p>
            <a:r>
              <a:rPr lang="en-AU" sz="2000" dirty="0" smtClean="0"/>
              <a:t>Size: 1/10 of a </a:t>
            </a:r>
            <a:r>
              <a:rPr lang="en-AU" sz="2000" dirty="0" err="1" smtClean="0"/>
              <a:t>micrometer</a:t>
            </a:r>
            <a:endParaRPr lang="en-AU" sz="20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1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Suspect Microbe No. 2</a:t>
            </a:r>
            <a:br>
              <a:rPr lang="en-AU" dirty="0" smtClean="0"/>
            </a:br>
            <a:r>
              <a:rPr lang="en-AU" dirty="0" smtClean="0"/>
              <a:t>The Bacteria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60848"/>
            <a:ext cx="6196405" cy="3603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Single cells, no nucleus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They are everywhere, and sometimes cause disease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9" y="3573016"/>
            <a:ext cx="3089189" cy="2064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128125"/>
            <a:ext cx="2944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err="1" smtClean="0"/>
              <a:t>Bordatella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bronchiseptica</a:t>
            </a:r>
            <a:endParaRPr lang="en-AU" sz="2000" b="1" dirty="0" smtClean="0"/>
          </a:p>
          <a:p>
            <a:endParaRPr lang="en-AU" dirty="0"/>
          </a:p>
          <a:p>
            <a:r>
              <a:rPr lang="en-AU" dirty="0" smtClean="0"/>
              <a:t>8/10 </a:t>
            </a:r>
            <a:r>
              <a:rPr lang="en-AU" dirty="0" err="1" smtClean="0"/>
              <a:t>micrometer</a:t>
            </a:r>
            <a:r>
              <a:rPr lang="en-AU" dirty="0" smtClean="0"/>
              <a:t> long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78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Suspect Microbe No. 3</a:t>
            </a:r>
            <a:br>
              <a:rPr lang="en-AU" dirty="0" smtClean="0"/>
            </a:br>
            <a:r>
              <a:rPr lang="en-AU" dirty="0" smtClean="0"/>
              <a:t>The Fungus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Fungi include single-celled organisms and also mushrooms!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Have cell walls and nucleus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There are over 2 million different fungi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6"/>
            <a:ext cx="2296713" cy="1989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4581128"/>
            <a:ext cx="369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Cryptococcus </a:t>
            </a:r>
            <a:r>
              <a:rPr lang="en-AU" sz="2400" b="1" dirty="0" err="1" smtClean="0"/>
              <a:t>neoformans</a:t>
            </a:r>
            <a:endParaRPr lang="en-AU" sz="2400" b="1" dirty="0" smtClean="0"/>
          </a:p>
          <a:p>
            <a:endParaRPr lang="en-AU" dirty="0"/>
          </a:p>
          <a:p>
            <a:r>
              <a:rPr lang="en-AU" dirty="0" smtClean="0"/>
              <a:t>5-10 </a:t>
            </a:r>
            <a:r>
              <a:rPr lang="en-AU" dirty="0" err="1" smtClean="0"/>
              <a:t>micrometers</a:t>
            </a:r>
            <a:r>
              <a:rPr lang="en-AU" dirty="0" smtClean="0"/>
              <a:t> in diameter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Suspect Microbes No. 4</a:t>
            </a:r>
            <a:br>
              <a:rPr lang="en-AU" dirty="0" smtClean="0"/>
            </a:br>
            <a:r>
              <a:rPr lang="en-AU" dirty="0" smtClean="0"/>
              <a:t>Parasites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Protozoa – one cell - tummy and blood</a:t>
            </a:r>
          </a:p>
          <a:p>
            <a:r>
              <a:rPr lang="en-AU" dirty="0" smtClean="0"/>
              <a:t>Worms</a:t>
            </a:r>
          </a:p>
          <a:p>
            <a:pPr lvl="1"/>
            <a:r>
              <a:rPr lang="en-AU" dirty="0" smtClean="0"/>
              <a:t>eggs, larvae and adults</a:t>
            </a:r>
          </a:p>
          <a:p>
            <a:pPr lvl="1"/>
            <a:r>
              <a:rPr lang="en-AU" dirty="0" smtClean="0"/>
              <a:t>Have many body systems – complex</a:t>
            </a:r>
          </a:p>
          <a:p>
            <a:pPr marL="365760" lvl="1" indent="0"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2900084" cy="2294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4293096"/>
            <a:ext cx="3823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b="1" dirty="0" smtClean="0"/>
              <a:t>Cat lungworm larvae</a:t>
            </a:r>
          </a:p>
          <a:p>
            <a:r>
              <a:rPr lang="en-AU" sz="2200" b="1" dirty="0" err="1" smtClean="0"/>
              <a:t>Aelurostrongylus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abstrusus</a:t>
            </a:r>
            <a:endParaRPr lang="en-AU" sz="2200" b="1" dirty="0" smtClean="0"/>
          </a:p>
          <a:p>
            <a:endParaRPr lang="en-AU" sz="2000" dirty="0"/>
          </a:p>
          <a:p>
            <a:r>
              <a:rPr lang="en-AU" sz="2000" dirty="0" smtClean="0"/>
              <a:t>300 </a:t>
            </a:r>
            <a:r>
              <a:rPr lang="en-AU" sz="2000" dirty="0" err="1" smtClean="0"/>
              <a:t>micrometers</a:t>
            </a:r>
            <a:r>
              <a:rPr lang="en-AU" sz="2000" dirty="0" smtClean="0"/>
              <a:t> long, kinked tail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831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49289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Now – a word from our sponsors</a:t>
            </a:r>
          </a:p>
          <a:p>
            <a:endParaRPr lang="en-AU" sz="2000" dirty="0"/>
          </a:p>
          <a:p>
            <a:r>
              <a:rPr lang="en-AU" sz="2000" dirty="0" smtClean="0">
                <a:hlinkClick r:id="rId2"/>
              </a:rPr>
              <a:t>https://www.youtube.com/watch?v=24IYt5Z3eC4</a:t>
            </a:r>
            <a:endParaRPr lang="en-AU" sz="20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4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check out Loki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4405103" cy="3603812"/>
          </a:xfrm>
        </p:spPr>
        <p:txBody>
          <a:bodyPr/>
          <a:lstStyle/>
          <a:p>
            <a:r>
              <a:rPr lang="en-AU" dirty="0" smtClean="0"/>
              <a:t>Good detectives keep records – fill in your patient history…</a:t>
            </a:r>
          </a:p>
          <a:p>
            <a:r>
              <a:rPr lang="en-AU" dirty="0" smtClean="0"/>
              <a:t>Detectives need to use all of their senses</a:t>
            </a:r>
          </a:p>
          <a:p>
            <a:r>
              <a:rPr lang="en-AU" dirty="0" smtClean="0"/>
              <a:t>Ask lots of questions</a:t>
            </a:r>
          </a:p>
          <a:p>
            <a:r>
              <a:rPr lang="en-AU" dirty="0" smtClean="0"/>
              <a:t>Do a vet check – temp. HR, physical examination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370238" cy="30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395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monospaced for SAP</vt:lpstr>
      <vt:lpstr>Brush Script MT</vt:lpstr>
      <vt:lpstr>Constantia</vt:lpstr>
      <vt:lpstr>Franklin Gothic Book</vt:lpstr>
      <vt:lpstr>Rage Italic</vt:lpstr>
      <vt:lpstr>Wingdings</vt:lpstr>
      <vt:lpstr>Pushpin</vt:lpstr>
      <vt:lpstr>Veterinarians</vt:lpstr>
      <vt:lpstr>Today – you are the Vet…</vt:lpstr>
      <vt:lpstr>What is micro?         µm</vt:lpstr>
      <vt:lpstr>Suspect Microbe No. 1 : The Virus</vt:lpstr>
      <vt:lpstr>Suspect Microbe No. 2 The Bacteria</vt:lpstr>
      <vt:lpstr>Suspect Microbe No. 3 The Fungus</vt:lpstr>
      <vt:lpstr>Suspect Microbes No. 4 Parasites</vt:lpstr>
      <vt:lpstr>PowerPoint Presentation</vt:lpstr>
      <vt:lpstr>Let’s check out Loki</vt:lpstr>
      <vt:lpstr>What’s next??</vt:lpstr>
      <vt:lpstr>Test 1. How can we look on the inside?</vt:lpstr>
      <vt:lpstr>What’s different?</vt:lpstr>
      <vt:lpstr>What test can we do next?</vt:lpstr>
      <vt:lpstr>PowerPoint Presentation</vt:lpstr>
      <vt:lpstr>And – one last test…</vt:lpstr>
      <vt:lpstr>What’s your diagnosis?</vt:lpstr>
      <vt:lpstr>PowerPoint Presentation</vt:lpstr>
      <vt:lpstr>Let’s have a look inside a slug! See if we can find any lungworm larvae</vt:lpstr>
      <vt:lpstr>PowerPoint Presentation</vt:lpstr>
    </vt:vector>
  </TitlesOfParts>
  <Company>Bayer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Veterinarians</dc:title>
  <dc:creator>Susan de Burgh</dc:creator>
  <cp:lastModifiedBy>Lisa Jones</cp:lastModifiedBy>
  <cp:revision>17</cp:revision>
  <dcterms:created xsi:type="dcterms:W3CDTF">2018-06-13T11:28:21Z</dcterms:created>
  <dcterms:modified xsi:type="dcterms:W3CDTF">2019-09-10T02:02:24Z</dcterms:modified>
</cp:coreProperties>
</file>